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5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81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87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49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2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529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476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5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51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6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7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5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2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6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73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5494-CE44-47F6-BA1C-6D862209D9D3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0DD87C-444C-43C6-ACE3-C733FD895F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7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2EC17-463E-416D-8D65-F9EBED6DA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055" y="221942"/>
            <a:ext cx="6631620" cy="2610035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tx2"/>
                </a:solidFill>
              </a:rPr>
              <a:t>Toksyczna funkcja etykietowania, przypisywanie ról.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6A6DA3-CAD5-404E-B5F9-927941FBD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l-PL" dirty="0">
                <a:solidFill>
                  <a:schemeClr val="tx2"/>
                </a:solidFill>
              </a:rPr>
              <a:t>Katarzyna </a:t>
            </a:r>
            <a:r>
              <a:rPr lang="pl-PL" dirty="0" err="1">
                <a:solidFill>
                  <a:schemeClr val="tx2"/>
                </a:solidFill>
              </a:rPr>
              <a:t>Nicko</a:t>
            </a:r>
            <a:endParaRPr lang="pl-PL" dirty="0">
              <a:solidFill>
                <a:schemeClr val="tx2"/>
              </a:solidFill>
            </a:endParaRPr>
          </a:p>
          <a:p>
            <a:pPr algn="r"/>
            <a:r>
              <a:rPr lang="pl-PL" dirty="0">
                <a:solidFill>
                  <a:schemeClr val="tx2"/>
                </a:solidFill>
              </a:rPr>
              <a:t>Karolina Kowalik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C5C43C0-3F72-4B85-9279-11699995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2" y="3142141"/>
            <a:ext cx="4619184" cy="34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C03EA-75CE-438B-AB1C-D88CB9F4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latin typeface="FujiyamaExtraBold"/>
              </a:rPr>
              <a:t>WPISYWANIE W ROLE</a:t>
            </a:r>
            <a:br>
              <a:rPr lang="pl-PL" sz="4000" b="1" i="0" u="none" strike="noStrike" baseline="0" dirty="0">
                <a:latin typeface="FujiyamaExtraBold"/>
              </a:rPr>
            </a:br>
            <a:r>
              <a:rPr lang="pl-PL" sz="4000" b="1" i="0" u="none" strike="noStrike" baseline="0" dirty="0">
                <a:latin typeface="FujiyamaExtraBold"/>
              </a:rPr>
              <a:t>I UWALNIANIE OD RÓL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875BE5-4904-43C7-B7F1-71EBC7B67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b="1" i="1" u="none" strike="noStrike" baseline="0" dirty="0">
                <a:latin typeface="CGOmega-BoldItalic"/>
              </a:rPr>
              <a:t>Porównując siebie z innymi,</a:t>
            </a:r>
          </a:p>
          <a:p>
            <a:pPr marL="0" indent="0">
              <a:buNone/>
            </a:pPr>
            <a:r>
              <a:rPr lang="pl-PL" sz="3200" b="1" i="1" u="none" strike="noStrike" baseline="0" dirty="0">
                <a:latin typeface="CGOmega-BoldItalic"/>
              </a:rPr>
              <a:t>zawsze możesz stać się próżny</a:t>
            </a:r>
          </a:p>
          <a:p>
            <a:pPr marL="0" indent="0">
              <a:buNone/>
            </a:pPr>
            <a:r>
              <a:rPr lang="pl-PL" sz="3200" b="1" i="1" u="none" strike="noStrike" baseline="0" dirty="0">
                <a:latin typeface="CGOmega-BoldItalic"/>
              </a:rPr>
              <a:t>lub zgorzkniały, zawsze,</a:t>
            </a:r>
          </a:p>
          <a:p>
            <a:pPr marL="0" indent="0">
              <a:buNone/>
            </a:pPr>
            <a:r>
              <a:rPr lang="pl-PL" sz="3200" b="1" i="1" u="none" strike="noStrike" baseline="0" dirty="0">
                <a:latin typeface="CGOmega-BoldItalic"/>
              </a:rPr>
              <a:t>bowiem znajdziesz lepszych</a:t>
            </a:r>
          </a:p>
          <a:p>
            <a:pPr marL="0" indent="0">
              <a:buNone/>
            </a:pPr>
            <a:r>
              <a:rPr lang="pl-PL" sz="3200" b="1" i="1" u="none" strike="noStrike" baseline="0" dirty="0">
                <a:latin typeface="CGOmega-BoldItalic"/>
              </a:rPr>
              <a:t>lub gorszych od siebie</a:t>
            </a:r>
            <a:r>
              <a:rPr lang="pl-PL" sz="3200" b="0" i="1" u="none" strike="noStrike" baseline="0" dirty="0">
                <a:latin typeface="CGOmega-Italic"/>
              </a:rPr>
              <a:t>.</a:t>
            </a:r>
          </a:p>
          <a:p>
            <a:pPr marL="0" indent="0" algn="l">
              <a:buNone/>
            </a:pPr>
            <a:r>
              <a:rPr lang="pl-PL" sz="1800" b="0" i="1" u="none" strike="noStrike" baseline="0" dirty="0">
                <a:latin typeface="CGOmega-Italic"/>
              </a:rPr>
              <a:t>S. Garczyński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41B76B-7663-41C2-A823-310085B5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58" y="1101950"/>
            <a:ext cx="5635223" cy="41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CA92CF-5533-4A3C-923F-ADEA115A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0" u="none" strike="noStrike" baseline="0" dirty="0">
                <a:latin typeface="FujiyamaExtraBold"/>
              </a:rPr>
              <a:t>Aby uwolnić dziecko od grania określonych ról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1BC46-8541-4639-8B53-C4F01602D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Wykorzystaj okazję, aby pokazać dziecku, że nie jest tym, za kogo</a:t>
            </a:r>
          </a:p>
          <a:p>
            <a:pPr marL="0" indent="0" algn="l">
              <a:buNone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się uważa.</a:t>
            </a:r>
          </a:p>
          <a:p>
            <a:pPr algn="l"/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Stwórz okazję, w której dziecko spojrzy na siebie inaczej.</a:t>
            </a:r>
          </a:p>
          <a:p>
            <a:pPr algn="l"/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Pozwól „podsłuchiwać” dziecku, gdy mówisz o nim pozytywnie.</a:t>
            </a:r>
          </a:p>
          <a:p>
            <a:pPr algn="l"/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Zademonstruj (wyreżyseruj) zachowanie godne naśladowania.</a:t>
            </a:r>
          </a:p>
          <a:p>
            <a:pPr algn="l"/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W szczególnych momentach bądź dla dziecka skarbnicą wiedzy.</a:t>
            </a:r>
          </a:p>
          <a:p>
            <a:pPr algn="l"/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Kiedy dziecko postępuje według starych nawyków, wyraź swoje</a:t>
            </a:r>
          </a:p>
          <a:p>
            <a:pPr marL="0" indent="0" algn="l">
              <a:buNone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GOmega-Bold"/>
              </a:rPr>
              <a:t>uczucia lub oczekiwania.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026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D7F01-0F5F-458D-825E-64D6C732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latin typeface="FujiyamaExtraBold"/>
              </a:rPr>
              <a:t>Wybiórczość spostrzegania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CAAB6-7C4B-4EB6-A75A-229BE83EB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sz="2400" b="0" i="0" u="none" strike="noStrike" baseline="0" dirty="0">
                <a:latin typeface="CGOmega"/>
              </a:rPr>
              <a:t>Rodzice zwracają uwagę na złe zachowanie dziecka, bo to ich boli,</a:t>
            </a:r>
          </a:p>
          <a:p>
            <a:pPr marL="0" indent="0" algn="l">
              <a:buNone/>
            </a:pPr>
            <a:r>
              <a:rPr lang="pl-PL" sz="2400" b="0" i="0" u="none" strike="noStrike" baseline="0" dirty="0">
                <a:latin typeface="CGOmega"/>
              </a:rPr>
              <a:t>a równocześnie jest ono dla nich bardzo ważne.</a:t>
            </a:r>
          </a:p>
          <a:p>
            <a:pPr algn="l"/>
            <a:r>
              <a:rPr lang="pl-PL" sz="2400" b="0" i="0" u="none" strike="noStrike" baseline="0" dirty="0">
                <a:latin typeface="CGOmega"/>
              </a:rPr>
              <a:t>Złe zachowanie potęguje się!</a:t>
            </a:r>
          </a:p>
          <a:p>
            <a:pPr algn="l"/>
            <a:r>
              <a:rPr lang="pl-PL" sz="2400" b="0" i="0" u="none" strike="noStrike" baseline="0" dirty="0">
                <a:latin typeface="CGOmega"/>
              </a:rPr>
              <a:t>Słowa działają nieświadomie, jak nasiona zasiane w umyśle – nasiona,</a:t>
            </a:r>
          </a:p>
          <a:p>
            <a:pPr marL="0" indent="0" algn="l">
              <a:buNone/>
            </a:pPr>
            <a:r>
              <a:rPr lang="pl-PL" sz="2400" b="0" i="0" u="none" strike="noStrike" baseline="0" dirty="0">
                <a:latin typeface="CGOmega"/>
              </a:rPr>
              <a:t>które wykiełkują i ukształtują w dziecku obraz samego siebie,</a:t>
            </a:r>
          </a:p>
          <a:p>
            <a:pPr marL="0" indent="0" algn="l">
              <a:buNone/>
            </a:pPr>
            <a:r>
              <a:rPr lang="pl-PL" sz="2400" b="0" i="0" u="none" strike="noStrike" baseline="0" dirty="0">
                <a:latin typeface="CGOmega"/>
              </a:rPr>
              <a:t>obraz, który uzna ono za swój i będzie go realizowało.</a:t>
            </a:r>
          </a:p>
          <a:p>
            <a:pPr marL="0" indent="0" algn="l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15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846D9-680D-4CAC-A043-D8196F5A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latin typeface="FujiyamaExtraBold"/>
              </a:rPr>
              <a:t>Wybiórczość spostrzegania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E39924-A001-4BC2-BA4E-F7357057A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Za każdym razem, gdy powtarzamy pewne zwroty i wyrażenia, docieramy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do podświadomości naszych dzieci i programujemy je, chociaż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nie mamy takiego zamiaru.</a:t>
            </a:r>
          </a:p>
          <a:p>
            <a:pPr algn="l"/>
            <a:r>
              <a:rPr lang="pl-PL" sz="1800" b="0" i="0" u="none" strike="noStrike" baseline="0" dirty="0">
                <a:latin typeface="CGOmega"/>
              </a:rPr>
              <a:t>Stwierdzenie zaczynające się od „JESTEŚ” działa zarówno na poziomie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świadomości jak i podświadomości.</a:t>
            </a:r>
          </a:p>
          <a:p>
            <a:pPr algn="l"/>
            <a:r>
              <a:rPr lang="pl-PL" sz="1800" b="0" i="0" u="none" strike="noStrike" baseline="0" dirty="0">
                <a:latin typeface="CGOmega"/>
              </a:rPr>
              <a:t>Dzieci uczą się kierować sobą i organizować swoje zachowanie,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ze sposobu, w jaki my dorośli kierujemy nimi i organizujemy je za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pomocą słów.</a:t>
            </a:r>
          </a:p>
          <a:p>
            <a:pPr algn="l"/>
            <a:r>
              <a:rPr lang="pl-PL" sz="1800" b="0" i="0" u="none" strike="noStrike" baseline="0" dirty="0">
                <a:latin typeface="CGOmega"/>
              </a:rPr>
              <a:t>Dzięki pochwale i zachęcie dziecko uwierzy w siebie, poczuje się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latin typeface="CGOmega"/>
              </a:rPr>
              <a:t>docenione i zachęcone do robienia czegoś dobrego, słowem – </a:t>
            </a:r>
            <a:r>
              <a:rPr lang="pl-PL" sz="1800" b="1" i="0" u="none" strike="noStrike" baseline="0" dirty="0">
                <a:latin typeface="CGOmega-Bold"/>
              </a:rPr>
              <a:t>ruszy</a:t>
            </a:r>
          </a:p>
          <a:p>
            <a:pPr marL="0" indent="0" algn="l">
              <a:buNone/>
            </a:pPr>
            <a:r>
              <a:rPr lang="pl-PL" sz="1800" b="1" i="0" u="none" strike="noStrike" baseline="0" dirty="0">
                <a:latin typeface="CGOmega-Bold"/>
              </a:rPr>
              <a:t>prze siebie zaczynając właściwa drogę.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8C3B80-3574-41F9-9ABD-A350B9ED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28" y="1776412"/>
            <a:ext cx="4533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EC996-3AE8-40A1-A929-5A017690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i="0" u="none" strike="noStrike" baseline="0" dirty="0">
                <a:latin typeface="FujiyamaExtraBold"/>
              </a:rPr>
              <a:t>Można zaryzykować stwierdzenie, że wychowanie to odkrywanie</a:t>
            </a:r>
            <a:br>
              <a:rPr lang="pl-PL" sz="2000" b="1" i="0" u="none" strike="noStrike" baseline="0" dirty="0">
                <a:latin typeface="FujiyamaExtraBold"/>
              </a:rPr>
            </a:br>
            <a:r>
              <a:rPr lang="pl-PL" sz="2000" b="1" i="0" u="none" strike="noStrike" baseline="0" dirty="0">
                <a:latin typeface="FujiyamaExtraBold"/>
              </a:rPr>
              <a:t>w dziecku, tego co dobre i stwarzanie takich warunków, aby to dobro</a:t>
            </a:r>
            <a:br>
              <a:rPr lang="pl-PL" sz="2000" b="1" i="0" u="none" strike="noStrike" baseline="0" dirty="0">
                <a:latin typeface="FujiyamaExtraBold"/>
              </a:rPr>
            </a:br>
            <a:r>
              <a:rPr lang="pl-PL" sz="2000" b="1" i="0" u="none" strike="noStrike" baseline="0" dirty="0">
                <a:latin typeface="FujiyamaExtraBold"/>
              </a:rPr>
              <a:t>mogło się rozwijać.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EF77EE-1928-46CA-8323-B7234308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Jak to się dzieje, że uporczywie trzymamy się starych nieefektywnych</a:t>
            </a:r>
          </a:p>
          <a:p>
            <a:pPr marL="0" indent="0" algn="l">
              <a:buNone/>
            </a:pPr>
            <a:r>
              <a:rPr lang="pl-PL" sz="1800" b="0" i="0" u="none" strike="noStrike" baseline="0" dirty="0" err="1">
                <a:solidFill>
                  <a:srgbClr val="000000"/>
                </a:solidFill>
                <a:latin typeface="CGOmega"/>
              </a:rPr>
              <a:t>zachowań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?</a:t>
            </a:r>
          </a:p>
          <a:p>
            <a:pPr marL="0" indent="0" algn="l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Nierozpoznanie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, to mechanizm nieświadomego ignorowania informacji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wiążącej się z rozwiązaniem jakiegoś problemu.</a:t>
            </a:r>
          </a:p>
          <a:p>
            <a:pPr marL="0" indent="0" algn="l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Konsekwencja nierozpoznania to nierozwiązanie problemów dotyczących:</a:t>
            </a:r>
          </a:p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siebie (brak analizy własnych możliwości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),</a:t>
            </a:r>
          </a:p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innych (ignorowanie sygnałów, już przez nas posiadanych, do obrazu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innej osoby),</a:t>
            </a:r>
          </a:p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sytuacji (przypisywanie sytuacjom właściwości, których nie posiadają,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brak możliwości dostrzegania zmiany).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86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4D46B-C932-4621-8E27-50232EB7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u="none" strike="noStrike" baseline="0" dirty="0">
                <a:latin typeface="CGOmega-Bold"/>
              </a:rPr>
              <a:t>Typy nierozpoznania: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2CA01E-77D9-4D0D-B3AC-8874A8D4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1509205"/>
            <a:ext cx="8670320" cy="4532158"/>
          </a:xfrm>
        </p:spPr>
        <p:txBody>
          <a:bodyPr/>
          <a:lstStyle/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n. bodźca –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brak definicji problemu 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(„nie widzę, jako matka smutku</a:t>
            </a:r>
          </a:p>
          <a:p>
            <a:pPr marL="0" indent="0" algn="l">
              <a:buNone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u dziecka”),</a:t>
            </a:r>
          </a:p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n. samego problemu –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ignorowanie bodźca 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(„nic się nie dzieje”),</a:t>
            </a:r>
          </a:p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n. opcji rozwiązania problemu –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ignorowanie możliwości rozwiązania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– brak jakichkolwiek działań 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(jest ciężko, ale nie można nic poradzić).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017602-E28B-4CEA-A4DD-1A1FC25B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550" y="3726217"/>
            <a:ext cx="5069149" cy="26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E717F-FE57-4CA6-B55E-FD44283D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latin typeface="CGOmega-Bold"/>
              </a:rPr>
              <a:t>Poziomy nierozpoznania: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430C22-B7ED-468C-9B80-4E5CB441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331651"/>
            <a:ext cx="8732464" cy="4709712"/>
          </a:xfrm>
        </p:spPr>
        <p:txBody>
          <a:bodyPr>
            <a:normAutofit/>
          </a:bodyPr>
          <a:lstStyle/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zablokowana świadomość istnienia sygnałów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(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„to niemożliwe, nic</a:t>
            </a:r>
          </a:p>
          <a:p>
            <a:pPr marL="0" indent="0" algn="l">
              <a:buNone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się nie działo, przecież byśmy to zauważyli”),</a:t>
            </a:r>
          </a:p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problem uważany za nieistotny, brak inwestycji w jego rozwiązanie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(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„to taki wiek, jeszcze z tego wyrośnie”),</a:t>
            </a:r>
          </a:p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nierozpoznanie możliwości zmiany problemu, bezradność, nieefektywne</a:t>
            </a:r>
          </a:p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wzorce reagowania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(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„problem jest, ale nic nie można</a:t>
            </a:r>
          </a:p>
          <a:p>
            <a:pPr marL="0" indent="0" algn="l">
              <a:buNone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z tym zrobić”),</a:t>
            </a:r>
          </a:p>
          <a:p>
            <a:pPr algn="l"/>
            <a:r>
              <a:rPr lang="pl-PL" sz="1800" b="1" i="0" u="none" strike="noStrike" baseline="0" dirty="0">
                <a:solidFill>
                  <a:srgbClr val="000000"/>
                </a:solidFill>
                <a:latin typeface="CGOmega-Bold"/>
              </a:rPr>
              <a:t>nierozpoznanie własnych możliwości działania (</a:t>
            </a: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„tak wiem, że inni</a:t>
            </a:r>
          </a:p>
          <a:p>
            <a:pPr marL="0" indent="0" algn="l">
              <a:buNone/>
            </a:pPr>
            <a:r>
              <a:rPr lang="pl-PL" sz="1800" b="0" i="1" u="none" strike="noStrike" baseline="0" dirty="0">
                <a:solidFill>
                  <a:srgbClr val="000000"/>
                </a:solidFill>
                <a:latin typeface="CGOmega-Italic"/>
              </a:rPr>
              <a:t>jakoś sobie radzą, ale my na to nie mamy siły”).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GOmega"/>
              </a:rPr>
              <a:t>(J. Sakowska)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58B33-386F-4D80-8018-EBFABF55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13" y="4582782"/>
            <a:ext cx="6220380" cy="210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77E9D-F236-4FD9-AED3-6496B0D7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65F590-CAA9-489F-B3B8-431D0BB35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9507"/>
            <a:ext cx="8596668" cy="47718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400" b="0" i="0" u="none" strike="noStrike" baseline="0" dirty="0">
                <a:latin typeface="CGOmega"/>
              </a:rPr>
              <a:t>Spróbujmy uwierzyć, że nasze dzieci to nie utrapienie (żaby), ale nierozpoznany potencjał (księżniczka). Nie ma samolubnego dziecka. Jest tylko dziecko, które musi rozpoznać radość płynącą z dzielenia się (stwórz ją). Nie ma leniwego dziecka. Jest tylko dziecko, któremu brakuje motywacji, które potrzebuje kogoś, kto uwierzy, że potrafi i umie ono ciężko pracować, jeśli jemu i komuś na tym zależy (wykorzystaj okazję, pozwól posłuchać). Nie ma dziecka niezdarnego. Jest tylko dziecko, które powinno ćwiczyć swoje ciało i którego sposób poruszania się trzeba zaakceptować – znajdź „grudkę złota”.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2820954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636</Words>
  <Application>Microsoft Office PowerPoint</Application>
  <PresentationFormat>Panoramiczny</PresentationFormat>
  <Paragraphs>67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CGOmega</vt:lpstr>
      <vt:lpstr>CGOmega-Bold</vt:lpstr>
      <vt:lpstr>CGOmega-BoldItalic</vt:lpstr>
      <vt:lpstr>CGOmega-Italic</vt:lpstr>
      <vt:lpstr>FujiyamaExtraBold</vt:lpstr>
      <vt:lpstr>Trebuchet MS</vt:lpstr>
      <vt:lpstr>Wingdings 3</vt:lpstr>
      <vt:lpstr>Faseta</vt:lpstr>
      <vt:lpstr>Toksyczna funkcja etykietowania, przypisywanie ról.</vt:lpstr>
      <vt:lpstr>WPISYWANIE W ROLE I UWALNIANIE OD RÓL</vt:lpstr>
      <vt:lpstr>Aby uwolnić dziecko od grania określonych ról</vt:lpstr>
      <vt:lpstr>Wybiórczość spostrzegania</vt:lpstr>
      <vt:lpstr>Wybiórczość spostrzegania</vt:lpstr>
      <vt:lpstr>Można zaryzykować stwierdzenie, że wychowanie to odkrywanie w dziecku, tego co dobre i stwarzanie takich warunków, aby to dobro mogło się rozwijać.</vt:lpstr>
      <vt:lpstr>Typy nierozpoznania:</vt:lpstr>
      <vt:lpstr>Poziomy nierozpoznania: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Toksyczna funkcja etykietowania, przypisywanie ról.</dc:title>
  <dc:creator>HP</dc:creator>
  <cp:lastModifiedBy>HP</cp:lastModifiedBy>
  <cp:revision>3</cp:revision>
  <dcterms:created xsi:type="dcterms:W3CDTF">2021-02-25T16:41:02Z</dcterms:created>
  <dcterms:modified xsi:type="dcterms:W3CDTF">2021-02-25T17:04:40Z</dcterms:modified>
</cp:coreProperties>
</file>