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18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7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7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5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97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27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5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55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3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18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0587-25EF-4432-855F-EBCA52F436CA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65D4A7-5A1A-4906-B5F8-06F94BF8C983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0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erszczyk.pl/dla-rodzicow/polecamy/jak-mowic-zeby-dzieci-nas-sluchaly-jak-sluchac-zeby-dzieci-do-nas-mowil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DFA308-DC8F-42C9-86C5-E56C11415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71" y="802298"/>
            <a:ext cx="10406782" cy="2541431"/>
          </a:xfrm>
        </p:spPr>
        <p:txBody>
          <a:bodyPr>
            <a:noAutofit/>
          </a:bodyPr>
          <a:lstStyle/>
          <a:p>
            <a:r>
              <a:rPr lang="pl-PL" sz="4800" dirty="0"/>
              <a:t>Konstruktywna pochwała jako najistotniejszy czynnik budowania realnej samooceny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8F3933-BF22-4405-96AF-C076E8ED1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71" y="4969386"/>
            <a:ext cx="8637072" cy="977621"/>
          </a:xfrm>
        </p:spPr>
        <p:txBody>
          <a:bodyPr/>
          <a:lstStyle/>
          <a:p>
            <a:r>
              <a:rPr lang="pl-PL" dirty="0"/>
              <a:t>Wykonała: Katarzyna </a:t>
            </a:r>
            <a:r>
              <a:rPr lang="pl-PL" dirty="0" err="1"/>
              <a:t>Nicko</a:t>
            </a:r>
            <a:endParaRPr lang="pl-PL" dirty="0"/>
          </a:p>
          <a:p>
            <a:r>
              <a:rPr lang="pl-PL" dirty="0"/>
              <a:t>Kowalik Karolina </a:t>
            </a:r>
          </a:p>
        </p:txBody>
      </p:sp>
    </p:spTree>
    <p:extLst>
      <p:ext uri="{BB962C8B-B14F-4D97-AF65-F5344CB8AC3E}">
        <p14:creationId xmlns:p14="http://schemas.microsoft.com/office/powerpoint/2010/main" val="322007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732888-2F21-4EEE-9859-0C7A9496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57CC6-8E6A-4B35-B758-723A04789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Ocenom w szkole mówię NIE. Znasz wady systemu oceniania w szkole?">
            <a:extLst>
              <a:ext uri="{FF2B5EF4-FFF2-40B4-BE49-F238E27FC236}">
                <a16:creationId xmlns:a16="http://schemas.microsoft.com/office/drawing/2014/main" id="{5708AFEB-08B9-4FC5-AADE-C7308789E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67939"/>
            <a:ext cx="9863092" cy="586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0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A0AC2-03BE-4520-A48D-4C714584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EF010E6-E8CD-4C7E-BC7D-ADBD25CEE0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748" y="145280"/>
            <a:ext cx="4793941" cy="663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AFD7361-3577-4AE5-B563-BF5975ECCE7E}"/>
              </a:ext>
            </a:extLst>
          </p:cNvPr>
          <p:cNvSpPr txBox="1"/>
          <p:nvPr/>
        </p:nvSpPr>
        <p:spPr>
          <a:xfrm>
            <a:off x="1038687" y="2219417"/>
            <a:ext cx="81164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353535"/>
                </a:solidFill>
                <a:effectLst/>
                <a:latin typeface="Roboto"/>
              </a:rPr>
              <a:t>Pochwały i zachęty: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pomagają dziecku w kształtowaniu samooceny,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dodają wiary we własne możliwości,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pomagają lepiej radzić sobie z problemami,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dają poczucie bezpieczeństwa.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55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09BC1B-953F-4E24-9C82-FB9FCBCB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EBF8F8-6DB1-4224-8666-B4A351B46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9" y="1988598"/>
            <a:ext cx="10990554" cy="3835153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Sposób, w jaki chwalimy, nie jest obojętny. Źle sformułowana pochwała może rodzić w dziecku różnego rodzaju napięcia, może prowokować niewłaściwe zachowania (np. pychę, nierealny obraz samego siebie). Nie każda pochwała jest dobra, nie każda powoduje zamierzony przez nas skutek. Często natomiast wywołuje: mieszane uczucia, niechęć do osoby chwalącej, rozżalenie, zniechęcenie, lekceważenie, porównywanie się z innymi, niechęć do działania, rywalizację czy poczucie niesprawiedliwości.</a:t>
            </a:r>
          </a:p>
          <a:p>
            <a:pPr algn="l" fontAlgn="base"/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Dobra pochwała to nasze słowa (opis tego, co widzimy i czujemy) oraz wnioski dziecka (potrafi pochwalić samo siebie). Lepiej zatem opisywać niż wychwalać. Przy wychwalaniu mogą pojawić się mieszane uczucia: zwątpienie w wiarygodność osoby chwalącej, niepokój, zaprzeczenie, skoncentrowanie się na własnej słabości, podejrzenie o manipulowanie.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398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EB781-C1C5-4ED4-AE1A-B7F8C58E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353535"/>
                </a:solidFill>
                <a:effectLst/>
                <a:latin typeface="Roboto"/>
              </a:rPr>
              <a:t>Aby pochwalić bez oceniania: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0E4874-C363-4205-8BC9-26D7B34D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Opisz, co widzisz (słyszysz): </a:t>
            </a:r>
            <a:r>
              <a:rPr lang="pl-PL" b="0" i="1" dirty="0">
                <a:solidFill>
                  <a:srgbClr val="353535"/>
                </a:solidFill>
                <a:effectLst/>
                <a:latin typeface="Roboto"/>
              </a:rPr>
              <a:t>Widzę odkurzony dywan, czyste meble i złożone ubrania.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Opisz, co czujesz: </a:t>
            </a:r>
            <a:r>
              <a:rPr lang="pl-PL" b="0" i="1" dirty="0">
                <a:solidFill>
                  <a:srgbClr val="353535"/>
                </a:solidFill>
                <a:effectLst/>
                <a:latin typeface="Roboto"/>
              </a:rPr>
              <a:t>Miło jest wejść do takiego pokoju.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Podsumuj godne pochwały zachowanie dziecka: </a:t>
            </a:r>
            <a:r>
              <a:rPr lang="pl-PL" b="0" i="1" dirty="0">
                <a:solidFill>
                  <a:srgbClr val="353535"/>
                </a:solidFill>
                <a:effectLst/>
                <a:latin typeface="Roboto"/>
              </a:rPr>
              <a:t>Ułożyłeś książki i zeszyty na jednej półce, rozdzieliłeś płyty z muzyką, filmami i grami. To się nazywa porządek.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82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2F26E-EF95-4596-917B-AB35A9BF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353535"/>
                </a:solidFill>
                <a:effectLst/>
                <a:latin typeface="Roboto"/>
              </a:rPr>
              <a:t>Pułapki i szanse dobrej pochwały: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01D0C8-2DDA-4161-AE03-AFD3A0D7C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/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Należy unikać takiej pochwały, w której jest ukryte przypominanie wcześniejszego niepowodzenia.</a:t>
            </a:r>
            <a:br>
              <a:rPr lang="pl-PL" b="0" i="0" dirty="0">
                <a:solidFill>
                  <a:srgbClr val="353535"/>
                </a:solidFill>
                <a:effectLst/>
                <a:latin typeface="Roboto"/>
              </a:rPr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Wyraz „ale” rujnuje najlepszą nawet pochwałę.</a:t>
            </a:r>
            <a:br>
              <a:rPr lang="pl-PL" b="0" i="0" dirty="0">
                <a:solidFill>
                  <a:srgbClr val="353535"/>
                </a:solidFill>
                <a:effectLst/>
                <a:latin typeface="Roboto"/>
              </a:rPr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Lepiej unikać komunikatów, w których bardziej dajemy wyraz własnej pewności siebie, niż chwalimy dziecko.</a:t>
            </a:r>
            <a:br>
              <a:rPr lang="pl-PL" b="0" i="0" dirty="0">
                <a:solidFill>
                  <a:srgbClr val="353535"/>
                </a:solidFill>
                <a:effectLst/>
                <a:latin typeface="Roboto"/>
              </a:rPr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– Oceniając nastolatka, zachowujmy pewną ostrożność ze względu na nieprzewidywalność jego stanu emocjonalnego.</a:t>
            </a:r>
          </a:p>
          <a:p>
            <a:pPr marL="0" indent="0" algn="l" fontAlgn="base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To nieprawda, że są dzieci, których nie ma za co chwalić. W każdym można dostrzec coś dobrego – trzeba chcieć dostrzec „grudki złota” (czasem są one tylko posypane kurzem lub zabrudzone błotem). Każdy z nas może nauczyć się dostrzegać dobro w drugim człowieku.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10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861C9-5363-4B67-BD00-A80DB1DE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592AB9-3173-4BDA-B75C-EB4203A16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9" y="4230831"/>
            <a:ext cx="10477805" cy="2803044"/>
          </a:xfrm>
        </p:spPr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Pochwała opisowa nie odwołuje się do cech charakteru dziecka, lecz do jego starań i osiągnięć. Zachęca dziecko do powtarzania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Roboto"/>
              </a:rPr>
              <a:t>zachowań</a:t>
            </a: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, które zostały docenione. Daje odwagę do wypróbowania swoich sił w nowych sytuacjach. Daje dziecku świadomość tego, co rzeczywiście potrafi. Buduje w nim szacunek do samego siebie. J. Sakowska)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8154FC1-E80E-4373-BEF3-A82143F45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25" y="428625"/>
            <a:ext cx="6371701" cy="358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7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F29FB-9650-4AFC-9C4E-F9235B60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B596E-0C60-4A64-AD12-7B46C5D5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2343706"/>
            <a:ext cx="10371273" cy="3122640"/>
          </a:xfrm>
        </p:spPr>
        <p:txBody>
          <a:bodyPr>
            <a:normAutofit/>
          </a:bodyPr>
          <a:lstStyle/>
          <a:p>
            <a:r>
              <a:rPr lang="pl-PL" b="1" i="0" dirty="0">
                <a:solidFill>
                  <a:srgbClr val="353535"/>
                </a:solidFill>
                <a:effectLst/>
                <a:latin typeface="Roboto"/>
              </a:rPr>
              <a:t>Literatura:</a:t>
            </a:r>
            <a:br>
              <a:rPr lang="pl-PL" dirty="0"/>
            </a:br>
            <a:r>
              <a:rPr lang="pl-PL" b="0" i="0" u="sng" dirty="0">
                <a:solidFill>
                  <a:srgbClr val="000000"/>
                </a:solidFill>
                <a:effectLst/>
                <a:latin typeface="Roboto"/>
                <a:hlinkClick r:id="rId2"/>
              </a:rPr>
              <a:t>1.A. Faber i E. </a:t>
            </a:r>
            <a:r>
              <a:rPr lang="pl-PL" b="0" i="0" u="sng" dirty="0" err="1">
                <a:solidFill>
                  <a:srgbClr val="000000"/>
                </a:solidFill>
                <a:effectLst/>
                <a:latin typeface="Roboto"/>
                <a:hlinkClick r:id="rId2"/>
              </a:rPr>
              <a:t>Mazlish</a:t>
            </a:r>
            <a:r>
              <a:rPr lang="pl-PL" b="0" i="0" u="sng" dirty="0">
                <a:solidFill>
                  <a:srgbClr val="000000"/>
                </a:solidFill>
                <a:effectLst/>
                <a:latin typeface="Roboto"/>
                <a:hlinkClick r:id="rId2"/>
              </a:rPr>
              <a:t>, „Jak mówić, żeby dzieci nas słuchały jak słuchać, żeby dzieci do nas mówiły”, Poznań 1992;</a:t>
            </a:r>
            <a:br>
              <a:rPr lang="pl-PL" dirty="0"/>
            </a:br>
            <a:r>
              <a:rPr lang="pl-PL" b="0" i="0" dirty="0">
                <a:solidFill>
                  <a:srgbClr val="353535"/>
                </a:solidFill>
                <a:effectLst/>
                <a:latin typeface="Roboto"/>
              </a:rPr>
              <a:t>2.J. Sakowska, „Szkoła dla Rodziców i Wychowawców”, Warszawa 2008.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74326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</TotalTime>
  <Words>480</Words>
  <Application>Microsoft Office PowerPoint</Application>
  <PresentationFormat>Panoramiczny</PresentationFormat>
  <Paragraphs>13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Roboto</vt:lpstr>
      <vt:lpstr>Galeria</vt:lpstr>
      <vt:lpstr>Konstruktywna pochwała jako najistotniejszy czynnik budowania realnej samooceny</vt:lpstr>
      <vt:lpstr>Prezentacja programu PowerPoint</vt:lpstr>
      <vt:lpstr>Prezentacja programu PowerPoint</vt:lpstr>
      <vt:lpstr>Prezentacja programu PowerPoint</vt:lpstr>
      <vt:lpstr>Aby pochwalić bez oceniania:</vt:lpstr>
      <vt:lpstr>Pułapki i szanse dobrej pochwały: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Konstruktywna pochwała jako najistotniejszy czynnik budowania realnej samooceny</dc:title>
  <dc:creator>HP</dc:creator>
  <cp:lastModifiedBy>HP</cp:lastModifiedBy>
  <cp:revision>4</cp:revision>
  <dcterms:created xsi:type="dcterms:W3CDTF">2021-04-16T11:48:30Z</dcterms:created>
  <dcterms:modified xsi:type="dcterms:W3CDTF">2021-04-16T13:07:25Z</dcterms:modified>
</cp:coreProperties>
</file>